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8" r:id="rId5"/>
    <p:sldId id="267" r:id="rId6"/>
    <p:sldId id="258" r:id="rId7"/>
    <p:sldId id="260" r:id="rId8"/>
    <p:sldId id="261" r:id="rId9"/>
    <p:sldId id="264" r:id="rId10"/>
    <p:sldId id="265" r:id="rId11"/>
    <p:sldId id="266" r:id="rId12"/>
    <p:sldId id="270" r:id="rId13"/>
    <p:sldId id="271" r:id="rId14"/>
    <p:sldId id="262" r:id="rId15"/>
    <p:sldId id="273" r:id="rId16"/>
    <p:sldId id="274" r:id="rId17"/>
    <p:sldId id="275" r:id="rId18"/>
    <p:sldId id="276" r:id="rId19"/>
    <p:sldId id="277" r:id="rId20"/>
    <p:sldId id="278" r:id="rId21"/>
    <p:sldId id="281" r:id="rId22"/>
    <p:sldId id="290" r:id="rId23"/>
    <p:sldId id="289" r:id="rId24"/>
    <p:sldId id="282" r:id="rId25"/>
    <p:sldId id="284" r:id="rId26"/>
    <p:sldId id="285" r:id="rId27"/>
    <p:sldId id="286" r:id="rId28"/>
    <p:sldId id="287" r:id="rId29"/>
    <p:sldId id="288" r:id="rId30"/>
    <p:sldId id="294" r:id="rId31"/>
    <p:sldId id="291" r:id="rId32"/>
    <p:sldId id="27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83"/>
    <p:restoredTop sz="94629"/>
  </p:normalViewPr>
  <p:slideViewPr>
    <p:cSldViewPr snapToGrid="0">
      <p:cViewPr varScale="1">
        <p:scale>
          <a:sx n="150" d="100"/>
          <a:sy n="150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7E970-EFC4-F141-BFA2-3E02C6B252B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D8DBF-8923-EA42-AD85-F2F9B86E1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of scoreboard.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D8DBF-8923-EA42-AD85-F2F9B86E1B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9461-D1B1-BE00-6FF1-278078E50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46BF6-A35C-4813-1AB9-0D35EE0D0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E0819-CF29-D695-C669-1520F2F2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F1FD9-854A-51B4-5237-047CCFBD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6E5B6-1A75-9B7B-130B-F926C465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1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2427-F593-1E19-86D8-2A10B746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2D3A8-8332-955D-88CF-D444835CF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14285-1494-30F9-5231-A428D62A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86978-6F4C-7033-9E51-58205020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41B9-BEDD-FC34-9552-92374295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9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3763C-9CF0-052E-254A-5E3F348CE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235E1-0280-AA82-9F88-ECEE0ED28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CB7DF-A16F-8089-5E7C-434B52E5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4C4B0-44E6-A5E6-37C9-516FD2DA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4954-EBDE-F4D3-2F9C-7CDB2779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65EA-D219-0D57-06DC-0B3F286F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FA526-9190-1B3F-3F5F-0803D58C3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F32A6-BA2B-55D0-2E8E-EE18A26D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3D1AF-845F-E051-8376-46D6B9E7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D64C6-334A-B035-1B74-E2B7DF9D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4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99D5-2AA0-B6D1-94A5-599D8030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6AEEC-8140-1F26-14C6-BC85E9B91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99DD8-D9C6-0742-A854-8C3AA384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E63E3-6A61-6531-BD48-906209FB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1C353-F6A9-FDDA-0D7A-F0CEFF53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BF11-B7B3-B47E-A7F2-ED4AE87C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43D4-98D4-3EA9-A324-C3D441C58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981FB-C2AA-567E-A940-C4DA7EF82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9BAA2-7D76-7192-8366-93698A807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30D1F-4E91-36DA-13E4-F5E8FCC8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1936A-566D-4549-226D-E5847676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6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C01F-80D9-C166-E927-A082D9F5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04BBB-E907-CE86-B91B-E6062A834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CBC71-9636-D13F-F90F-E8DF0F32C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E7CD-296F-6C0B-CAFB-7C5F05787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9B9ED-A2AE-38D5-C289-87063D3F2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4D02A-6F6C-8CAA-5FDD-C6229CFC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31C2F-52C9-0831-D40B-6D013592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A8387-05B8-6C6E-3EAC-8AEA04DF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9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6774-B14A-074A-B6AF-1ED6CB41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01BC3-1B80-9D9F-9013-FE8E22E6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43C87-E9A8-5ABD-9F67-0C6E585E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6B664-D699-8548-AF0C-42E798D1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E0E57E-C20D-806E-B548-89C70CD1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B8282-F9E7-7F99-1A94-8F006AE4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CA4DA-6FBF-E142-B2DE-2680DB02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1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8924-6385-FD82-4C26-239563BA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B3CFF-74F1-E866-348E-59B03D4AE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2F710-799B-D6B2-BD1F-702BA92F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D9A07-AF24-0BFF-28AB-4EB44926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B9578-78DF-A1F8-CED6-8AE670E2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6650F-685B-F023-61DA-5AE33B95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2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A188-E620-C787-005F-8B417996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05940-C0DF-39D3-2A23-73DA1D1F1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A40ED-3A75-6B39-6887-94C2D94F0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0D421-FD3B-7A24-67D6-620A2751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E4260-E207-602E-4681-75A442CC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63EDB-BBC2-BD83-4CCB-0446A269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775F1-F64F-A159-EE89-79CF1333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CE3E-2D67-A9E3-13C2-4553D75CE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9F310-C081-994F-EDBB-60E19262F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9BD96-9AB5-E149-BAA9-D7BF9A1D7E5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F382-ACFC-A0CD-8BE9-AAB0E9966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3B9E0-1A27-6149-040C-14D9829FB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86672-826D-7F4A-A999-6E4461F4F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7E4A-42A8-C9A6-C53A-D2B0A0E76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9043" y="3786024"/>
            <a:ext cx="3933915" cy="1623464"/>
          </a:xfrm>
        </p:spPr>
        <p:txBody>
          <a:bodyPr>
            <a:normAutofit fontScale="90000"/>
          </a:bodyPr>
          <a:lstStyle/>
          <a:p>
            <a:r>
              <a:rPr lang="en-US" sz="12500" b="1" dirty="0" err="1"/>
              <a:t>Quizi</a:t>
            </a:r>
            <a:endParaRPr lang="en-US" sz="12500" b="1" dirty="0"/>
          </a:p>
        </p:txBody>
      </p:sp>
      <p:pic>
        <p:nvPicPr>
          <p:cNvPr id="5" name="Picture 4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C4A2893C-5CD4-A041-6402-64433A55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26" y="834876"/>
            <a:ext cx="2951148" cy="29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4BD8BF-A641-0DBD-0B54-CD098CD9E614}"/>
              </a:ext>
            </a:extLst>
          </p:cNvPr>
          <p:cNvSpPr txBox="1"/>
          <p:nvPr/>
        </p:nvSpPr>
        <p:spPr>
          <a:xfrm>
            <a:off x="1042588" y="2844224"/>
            <a:ext cx="99814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rgbClr val="C00000"/>
                </a:solidFill>
              </a:rPr>
              <a:t>35%</a:t>
            </a:r>
            <a:r>
              <a:rPr lang="en-US" sz="7000" dirty="0"/>
              <a:t> </a:t>
            </a:r>
            <a:r>
              <a:rPr lang="en-US" sz="3600" dirty="0"/>
              <a:t>continue education after secondary</a:t>
            </a:r>
          </a:p>
        </p:txBody>
      </p:sp>
    </p:spTree>
    <p:extLst>
      <p:ext uri="{BB962C8B-B14F-4D97-AF65-F5344CB8AC3E}">
        <p14:creationId xmlns:p14="http://schemas.microsoft.com/office/powerpoint/2010/main" val="2943543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4BD8BF-A641-0DBD-0B54-CD098CD9E614}"/>
              </a:ext>
            </a:extLst>
          </p:cNvPr>
          <p:cNvSpPr txBox="1"/>
          <p:nvPr/>
        </p:nvSpPr>
        <p:spPr>
          <a:xfrm>
            <a:off x="1045989" y="658322"/>
            <a:ext cx="99814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C00000"/>
                </a:solidFill>
              </a:rPr>
              <a:t>40% </a:t>
            </a:r>
            <a:r>
              <a:rPr lang="en-US" sz="3200" dirty="0"/>
              <a:t>of population </a:t>
            </a:r>
            <a:r>
              <a:rPr lang="en-US" sz="3200" b="1" dirty="0">
                <a:solidFill>
                  <a:srgbClr val="00B050"/>
                </a:solidFill>
              </a:rPr>
              <a:t>under 24 years old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9FBA-7EC9-1312-D210-915AD571D4E0}"/>
              </a:ext>
            </a:extLst>
          </p:cNvPr>
          <p:cNvSpPr txBox="1"/>
          <p:nvPr/>
        </p:nvSpPr>
        <p:spPr>
          <a:xfrm>
            <a:off x="967652" y="2477151"/>
            <a:ext cx="99814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C00000"/>
                </a:solidFill>
              </a:rPr>
              <a:t>23% </a:t>
            </a:r>
            <a:r>
              <a:rPr lang="en-US" sz="3200" dirty="0"/>
              <a:t>of youth are </a:t>
            </a:r>
            <a:r>
              <a:rPr lang="en-US" sz="3200" b="1" dirty="0">
                <a:solidFill>
                  <a:srgbClr val="00B050"/>
                </a:solidFill>
              </a:rPr>
              <a:t>employed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10824-12EF-7440-E656-E91E10F409A2}"/>
              </a:ext>
            </a:extLst>
          </p:cNvPr>
          <p:cNvSpPr txBox="1"/>
          <p:nvPr/>
        </p:nvSpPr>
        <p:spPr>
          <a:xfrm>
            <a:off x="1105256" y="4295980"/>
            <a:ext cx="99814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rgbClr val="C00000"/>
                </a:solidFill>
              </a:rPr>
              <a:t>1 million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61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F9FBA-7EC9-1312-D210-915AD571D4E0}"/>
              </a:ext>
            </a:extLst>
          </p:cNvPr>
          <p:cNvSpPr txBox="1"/>
          <p:nvPr/>
        </p:nvSpPr>
        <p:spPr>
          <a:xfrm>
            <a:off x="1105256" y="3136612"/>
            <a:ext cx="998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Companies not hiring because of </a:t>
            </a:r>
            <a:r>
              <a:rPr lang="en-US" sz="3200" b="1" dirty="0">
                <a:solidFill>
                  <a:srgbClr val="C00000"/>
                </a:solidFill>
              </a:rPr>
              <a:t>lack of skill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457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F9FBA-7EC9-1312-D210-915AD571D4E0}"/>
              </a:ext>
            </a:extLst>
          </p:cNvPr>
          <p:cNvSpPr txBox="1"/>
          <p:nvPr/>
        </p:nvSpPr>
        <p:spPr>
          <a:xfrm>
            <a:off x="1105256" y="3136612"/>
            <a:ext cx="998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Companies not hiring because of </a:t>
            </a:r>
            <a:r>
              <a:rPr lang="en-US" sz="3200" b="1" dirty="0">
                <a:solidFill>
                  <a:srgbClr val="C00000"/>
                </a:solidFill>
              </a:rPr>
              <a:t>lack of education.</a:t>
            </a:r>
          </a:p>
        </p:txBody>
      </p:sp>
    </p:spTree>
    <p:extLst>
      <p:ext uri="{BB962C8B-B14F-4D97-AF65-F5344CB8AC3E}">
        <p14:creationId xmlns:p14="http://schemas.microsoft.com/office/powerpoint/2010/main" val="2258236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6719D-CFFD-6B80-24AB-C6A981B179BC}"/>
              </a:ext>
            </a:extLst>
          </p:cNvPr>
          <p:cNvSpPr txBox="1"/>
          <p:nvPr/>
        </p:nvSpPr>
        <p:spPr>
          <a:xfrm>
            <a:off x="2537724" y="2105561"/>
            <a:ext cx="711655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Big</a:t>
            </a:r>
            <a:r>
              <a:rPr lang="en-US" sz="6000" dirty="0"/>
              <a:t> problem.</a:t>
            </a:r>
          </a:p>
        </p:txBody>
      </p:sp>
    </p:spTree>
    <p:extLst>
      <p:ext uri="{BB962C8B-B14F-4D97-AF65-F5344CB8AC3E}">
        <p14:creationId xmlns:p14="http://schemas.microsoft.com/office/powerpoint/2010/main" val="1146247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6719D-CFFD-6B80-24AB-C6A981B179BC}"/>
              </a:ext>
            </a:extLst>
          </p:cNvPr>
          <p:cNvSpPr txBox="1"/>
          <p:nvPr/>
        </p:nvSpPr>
        <p:spPr>
          <a:xfrm>
            <a:off x="3966317" y="1634513"/>
            <a:ext cx="4259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Solution?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43B40-C2FD-F7B3-E5B4-8F2AABA2B5FC}"/>
              </a:ext>
            </a:extLst>
          </p:cNvPr>
          <p:cNvSpPr txBox="1"/>
          <p:nvPr/>
        </p:nvSpPr>
        <p:spPr>
          <a:xfrm>
            <a:off x="2736692" y="3412983"/>
            <a:ext cx="671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Gamify education.</a:t>
            </a:r>
          </a:p>
        </p:txBody>
      </p:sp>
    </p:spTree>
    <p:extLst>
      <p:ext uri="{BB962C8B-B14F-4D97-AF65-F5344CB8AC3E}">
        <p14:creationId xmlns:p14="http://schemas.microsoft.com/office/powerpoint/2010/main" val="380154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6719D-CFFD-6B80-24AB-C6A981B179BC}"/>
              </a:ext>
            </a:extLst>
          </p:cNvPr>
          <p:cNvSpPr txBox="1"/>
          <p:nvPr/>
        </p:nvSpPr>
        <p:spPr>
          <a:xfrm>
            <a:off x="3966317" y="1634513"/>
            <a:ext cx="4259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Solution?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A21A3-DE60-5761-0D0A-9D38ED45CC6E}"/>
              </a:ext>
            </a:extLst>
          </p:cNvPr>
          <p:cNvSpPr txBox="1"/>
          <p:nvPr/>
        </p:nvSpPr>
        <p:spPr>
          <a:xfrm>
            <a:off x="2736692" y="3997758"/>
            <a:ext cx="671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Make education </a:t>
            </a:r>
            <a:r>
              <a:rPr lang="en-US" sz="3200" b="1" dirty="0">
                <a:solidFill>
                  <a:srgbClr val="00B050"/>
                </a:solidFill>
              </a:rPr>
              <a:t>fun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addictive</a:t>
            </a:r>
            <a:r>
              <a:rPr lang="en-US" sz="3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43B40-C2FD-F7B3-E5B4-8F2AABA2B5FC}"/>
              </a:ext>
            </a:extLst>
          </p:cNvPr>
          <p:cNvSpPr txBox="1"/>
          <p:nvPr/>
        </p:nvSpPr>
        <p:spPr>
          <a:xfrm>
            <a:off x="2736692" y="3412983"/>
            <a:ext cx="671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Gamify education.</a:t>
            </a:r>
          </a:p>
        </p:txBody>
      </p:sp>
    </p:spTree>
    <p:extLst>
      <p:ext uri="{BB962C8B-B14F-4D97-AF65-F5344CB8AC3E}">
        <p14:creationId xmlns:p14="http://schemas.microsoft.com/office/powerpoint/2010/main" val="1260302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6719D-CFFD-6B80-24AB-C6A981B179BC}"/>
              </a:ext>
            </a:extLst>
          </p:cNvPr>
          <p:cNvSpPr txBox="1"/>
          <p:nvPr/>
        </p:nvSpPr>
        <p:spPr>
          <a:xfrm>
            <a:off x="728133" y="2274838"/>
            <a:ext cx="10735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What games are </a:t>
            </a:r>
            <a:r>
              <a:rPr lang="en-US" sz="7200" b="1" dirty="0">
                <a:solidFill>
                  <a:srgbClr val="00B050"/>
                </a:solidFill>
              </a:rPr>
              <a:t>fun</a:t>
            </a:r>
            <a:r>
              <a:rPr lang="en-US" sz="7200" dirty="0"/>
              <a:t> and </a:t>
            </a:r>
            <a:r>
              <a:rPr lang="en-US" sz="7200" b="1" dirty="0">
                <a:solidFill>
                  <a:srgbClr val="00B050"/>
                </a:solidFill>
              </a:rPr>
              <a:t>addictive</a:t>
            </a:r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9880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6719D-CFFD-6B80-24AB-C6A981B179BC}"/>
              </a:ext>
            </a:extLst>
          </p:cNvPr>
          <p:cNvSpPr txBox="1"/>
          <p:nvPr/>
        </p:nvSpPr>
        <p:spPr>
          <a:xfrm>
            <a:off x="728133" y="598438"/>
            <a:ext cx="10735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games are </a:t>
            </a:r>
            <a:r>
              <a:rPr lang="en-US" sz="4000" b="1" dirty="0">
                <a:solidFill>
                  <a:srgbClr val="00B050"/>
                </a:solidFill>
              </a:rPr>
              <a:t>fun</a:t>
            </a:r>
            <a:r>
              <a:rPr lang="en-US" sz="4000" dirty="0"/>
              <a:t> and </a:t>
            </a:r>
            <a:r>
              <a:rPr lang="en-US" sz="4000" b="1" dirty="0">
                <a:solidFill>
                  <a:srgbClr val="00B050"/>
                </a:solidFill>
              </a:rPr>
              <a:t>addictive</a:t>
            </a:r>
            <a:r>
              <a:rPr lang="en-US" sz="4000" dirty="0"/>
              <a:t>?</a:t>
            </a:r>
          </a:p>
        </p:txBody>
      </p:sp>
      <p:pic>
        <p:nvPicPr>
          <p:cNvPr id="1026" name="Picture 2" descr="Call of Duty logo and symbol, meaning, history, PNG">
            <a:extLst>
              <a:ext uri="{FF2B5EF4-FFF2-40B4-BE49-F238E27FC236}">
                <a16:creationId xmlns:a16="http://schemas.microsoft.com/office/drawing/2014/main" id="{D86FE4F2-438F-30B1-78A7-E8591EFB6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1186898"/>
            <a:ext cx="2552700" cy="1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gue of Legends">
            <a:extLst>
              <a:ext uri="{FF2B5EF4-FFF2-40B4-BE49-F238E27FC236}">
                <a16:creationId xmlns:a16="http://schemas.microsoft.com/office/drawing/2014/main" id="{48FDF394-FEE2-9EAC-017A-4B0F1AE95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" y="3113775"/>
            <a:ext cx="3657599" cy="161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necraft Logo, symbol, meaning, history, PNG, brand">
            <a:extLst>
              <a:ext uri="{FF2B5EF4-FFF2-40B4-BE49-F238E27FC236}">
                <a16:creationId xmlns:a16="http://schemas.microsoft.com/office/drawing/2014/main" id="{8B33E15C-168C-FA3E-97FD-BFE5EDC3D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598" y="856874"/>
            <a:ext cx="365759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tris turns 35, drops a new logo | Creative Bloq">
            <a:extLst>
              <a:ext uri="{FF2B5EF4-FFF2-40B4-BE49-F238E27FC236}">
                <a16:creationId xmlns:a16="http://schemas.microsoft.com/office/drawing/2014/main" id="{220C918C-D599-53F4-DE6B-027F5E51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767" y="2471007"/>
            <a:ext cx="3228767" cy="18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cman Logo, symbol, meaning, history, PNG, brand">
            <a:extLst>
              <a:ext uri="{FF2B5EF4-FFF2-40B4-BE49-F238E27FC236}">
                <a16:creationId xmlns:a16="http://schemas.microsoft.com/office/drawing/2014/main" id="{63A9E0CE-611F-5038-171C-77CEE00CE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5" y="4602691"/>
            <a:ext cx="33020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D5ECEE7-BA5C-1C52-86C1-2996B85C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89" y="4854243"/>
            <a:ext cx="3249542" cy="119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7 Tips for High Scores on Flappy Bird | PCMag">
            <a:extLst>
              <a:ext uri="{FF2B5EF4-FFF2-40B4-BE49-F238E27FC236}">
                <a16:creationId xmlns:a16="http://schemas.microsoft.com/office/drawing/2014/main" id="{175A2721-2541-9A5C-0231-15823692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99" y="2283602"/>
            <a:ext cx="2351799" cy="13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andy Crush Saga - Wikipedia">
            <a:extLst>
              <a:ext uri="{FF2B5EF4-FFF2-40B4-BE49-F238E27FC236}">
                <a16:creationId xmlns:a16="http://schemas.microsoft.com/office/drawing/2014/main" id="{CF3A0741-EF1D-0058-D1BE-9B5B4307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67" y="4100379"/>
            <a:ext cx="2235200" cy="16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36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ll of Duty logo and symbol, meaning, history, PNG">
            <a:extLst>
              <a:ext uri="{FF2B5EF4-FFF2-40B4-BE49-F238E27FC236}">
                <a16:creationId xmlns:a16="http://schemas.microsoft.com/office/drawing/2014/main" id="{D86FE4F2-438F-30B1-78A7-E8591EFB6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24063"/>
            <a:ext cx="1559803" cy="93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gue of Legends">
            <a:extLst>
              <a:ext uri="{FF2B5EF4-FFF2-40B4-BE49-F238E27FC236}">
                <a16:creationId xmlns:a16="http://schemas.microsoft.com/office/drawing/2014/main" id="{48FDF394-FEE2-9EAC-017A-4B0F1AE95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3298222"/>
            <a:ext cx="2150532" cy="9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necraft Logo, symbol, meaning, history, PNG, brand">
            <a:extLst>
              <a:ext uri="{FF2B5EF4-FFF2-40B4-BE49-F238E27FC236}">
                <a16:creationId xmlns:a16="http://schemas.microsoft.com/office/drawing/2014/main" id="{8B33E15C-168C-FA3E-97FD-BFE5EDC3D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-24195"/>
            <a:ext cx="2190930" cy="123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tris turns 35, drops a new logo | Creative Bloq">
            <a:extLst>
              <a:ext uri="{FF2B5EF4-FFF2-40B4-BE49-F238E27FC236}">
                <a16:creationId xmlns:a16="http://schemas.microsoft.com/office/drawing/2014/main" id="{220C918C-D599-53F4-DE6B-027F5E51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579" y="3110999"/>
            <a:ext cx="2350955" cy="132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cman Logo, symbol, meaning, history, PNG, brand">
            <a:extLst>
              <a:ext uri="{FF2B5EF4-FFF2-40B4-BE49-F238E27FC236}">
                <a16:creationId xmlns:a16="http://schemas.microsoft.com/office/drawing/2014/main" id="{63A9E0CE-611F-5038-171C-77CEE00CE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2" y="18123"/>
            <a:ext cx="2040465" cy="11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D5ECEE7-BA5C-1C52-86C1-2996B85C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233" y="162051"/>
            <a:ext cx="2336899" cy="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7 Tips for High Scores on Flappy Bird | PCMag">
            <a:extLst>
              <a:ext uri="{FF2B5EF4-FFF2-40B4-BE49-F238E27FC236}">
                <a16:creationId xmlns:a16="http://schemas.microsoft.com/office/drawing/2014/main" id="{175A2721-2541-9A5C-0231-15823692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184" y="3303071"/>
            <a:ext cx="1666966" cy="93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andy Crush Saga - Wikipedia">
            <a:extLst>
              <a:ext uri="{FF2B5EF4-FFF2-40B4-BE49-F238E27FC236}">
                <a16:creationId xmlns:a16="http://schemas.microsoft.com/office/drawing/2014/main" id="{CF3A0741-EF1D-0058-D1BE-9B5B4307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81" y="3163458"/>
            <a:ext cx="1666967" cy="12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BDBD39-539F-498C-9079-BA09393E2EB6}"/>
              </a:ext>
            </a:extLst>
          </p:cNvPr>
          <p:cNvSpPr txBox="1"/>
          <p:nvPr/>
        </p:nvSpPr>
        <p:spPr>
          <a:xfrm>
            <a:off x="223104" y="1100903"/>
            <a:ext cx="2608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Rewarding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In-Game Purchases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Levels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Repeatability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B5A59-9950-3A0D-6F7D-56FBA24DEAE1}"/>
              </a:ext>
            </a:extLst>
          </p:cNvPr>
          <p:cNvSpPr txBox="1"/>
          <p:nvPr/>
        </p:nvSpPr>
        <p:spPr>
          <a:xfrm>
            <a:off x="290837" y="4597637"/>
            <a:ext cx="2608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Rewarding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In-Game Purchases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Levels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Repeatability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D78D-F7D3-AC15-FD1D-A87381D77AC5}"/>
              </a:ext>
            </a:extLst>
          </p:cNvPr>
          <p:cNvSpPr txBox="1"/>
          <p:nvPr/>
        </p:nvSpPr>
        <p:spPr>
          <a:xfrm>
            <a:off x="3288037" y="4656904"/>
            <a:ext cx="260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Repeatability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High Difficulty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D8AA0-F097-CB56-5D31-9D72CACBE22B}"/>
              </a:ext>
            </a:extLst>
          </p:cNvPr>
          <p:cNvSpPr txBox="1"/>
          <p:nvPr/>
        </p:nvSpPr>
        <p:spPr>
          <a:xfrm>
            <a:off x="6285237" y="4716171"/>
            <a:ext cx="2608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Rewarding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In-Game Purchases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Levels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Repeatability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0C466-9D15-8351-A1B9-2EDA829415E4}"/>
              </a:ext>
            </a:extLst>
          </p:cNvPr>
          <p:cNvSpPr txBox="1"/>
          <p:nvPr/>
        </p:nvSpPr>
        <p:spPr>
          <a:xfrm>
            <a:off x="9282437" y="4775438"/>
            <a:ext cx="2608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Repeatability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High Difficulty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A3D19-F33F-90EE-6616-21A7F1471338}"/>
              </a:ext>
            </a:extLst>
          </p:cNvPr>
          <p:cNvSpPr txBox="1"/>
          <p:nvPr/>
        </p:nvSpPr>
        <p:spPr>
          <a:xfrm>
            <a:off x="3415037" y="1100903"/>
            <a:ext cx="26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Repeatability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DEE00-5353-0BFB-8317-2985228F61A1}"/>
              </a:ext>
            </a:extLst>
          </p:cNvPr>
          <p:cNvSpPr txBox="1"/>
          <p:nvPr/>
        </p:nvSpPr>
        <p:spPr>
          <a:xfrm>
            <a:off x="6375400" y="1100903"/>
            <a:ext cx="2608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Increasing Difficulty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Repeatability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A3713-C085-0289-9F97-5A03A1088118}"/>
              </a:ext>
            </a:extLst>
          </p:cNvPr>
          <p:cNvSpPr txBox="1"/>
          <p:nvPr/>
        </p:nvSpPr>
        <p:spPr>
          <a:xfrm>
            <a:off x="9421463" y="1165885"/>
            <a:ext cx="2608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Rewarding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In-Game Purchases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Levels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Friends</a:t>
            </a:r>
          </a:p>
        </p:txBody>
      </p:sp>
    </p:spTree>
    <p:extLst>
      <p:ext uri="{BB962C8B-B14F-4D97-AF65-F5344CB8AC3E}">
        <p14:creationId xmlns:p14="http://schemas.microsoft.com/office/powerpoint/2010/main" val="995482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text on a white background&#10;&#10;Description automatically generated">
            <a:extLst>
              <a:ext uri="{FF2B5EF4-FFF2-40B4-BE49-F238E27FC236}">
                <a16:creationId xmlns:a16="http://schemas.microsoft.com/office/drawing/2014/main" id="{9447E8F3-DEEA-183F-1D3D-CC003CF57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52" y="654199"/>
            <a:ext cx="8189896" cy="55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34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ll of Duty logo and symbol, meaning, history, PNG">
            <a:extLst>
              <a:ext uri="{FF2B5EF4-FFF2-40B4-BE49-F238E27FC236}">
                <a16:creationId xmlns:a16="http://schemas.microsoft.com/office/drawing/2014/main" id="{D86FE4F2-438F-30B1-78A7-E8591EFB6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24063"/>
            <a:ext cx="1559803" cy="93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gue of Legends">
            <a:extLst>
              <a:ext uri="{FF2B5EF4-FFF2-40B4-BE49-F238E27FC236}">
                <a16:creationId xmlns:a16="http://schemas.microsoft.com/office/drawing/2014/main" id="{48FDF394-FEE2-9EAC-017A-4B0F1AE95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3298222"/>
            <a:ext cx="2150532" cy="9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necraft Logo, symbol, meaning, history, PNG, brand">
            <a:extLst>
              <a:ext uri="{FF2B5EF4-FFF2-40B4-BE49-F238E27FC236}">
                <a16:creationId xmlns:a16="http://schemas.microsoft.com/office/drawing/2014/main" id="{8B33E15C-168C-FA3E-97FD-BFE5EDC3D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-24195"/>
            <a:ext cx="2190930" cy="123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tris turns 35, drops a new logo | Creative Bloq">
            <a:extLst>
              <a:ext uri="{FF2B5EF4-FFF2-40B4-BE49-F238E27FC236}">
                <a16:creationId xmlns:a16="http://schemas.microsoft.com/office/drawing/2014/main" id="{220C918C-D599-53F4-DE6B-027F5E51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579" y="3110999"/>
            <a:ext cx="2350955" cy="132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cman Logo, symbol, meaning, history, PNG, brand">
            <a:extLst>
              <a:ext uri="{FF2B5EF4-FFF2-40B4-BE49-F238E27FC236}">
                <a16:creationId xmlns:a16="http://schemas.microsoft.com/office/drawing/2014/main" id="{63A9E0CE-611F-5038-171C-77CEE00CE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2" y="18123"/>
            <a:ext cx="2040465" cy="11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D5ECEE7-BA5C-1C52-86C1-2996B85C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233" y="162051"/>
            <a:ext cx="2336899" cy="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7 Tips for High Scores on Flappy Bird | PCMag">
            <a:extLst>
              <a:ext uri="{FF2B5EF4-FFF2-40B4-BE49-F238E27FC236}">
                <a16:creationId xmlns:a16="http://schemas.microsoft.com/office/drawing/2014/main" id="{175A2721-2541-9A5C-0231-15823692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184" y="3303071"/>
            <a:ext cx="1666966" cy="93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andy Crush Saga - Wikipedia">
            <a:extLst>
              <a:ext uri="{FF2B5EF4-FFF2-40B4-BE49-F238E27FC236}">
                <a16:creationId xmlns:a16="http://schemas.microsoft.com/office/drawing/2014/main" id="{CF3A0741-EF1D-0058-D1BE-9B5B4307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81" y="3163458"/>
            <a:ext cx="1666967" cy="12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BDBD39-539F-498C-9079-BA09393E2EB6}"/>
              </a:ext>
            </a:extLst>
          </p:cNvPr>
          <p:cNvSpPr txBox="1"/>
          <p:nvPr/>
        </p:nvSpPr>
        <p:spPr>
          <a:xfrm>
            <a:off x="223104" y="1100903"/>
            <a:ext cx="2608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Rewarding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In-Game Purchases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Levels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Repeatability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B5A59-9950-3A0D-6F7D-56FBA24DEAE1}"/>
              </a:ext>
            </a:extLst>
          </p:cNvPr>
          <p:cNvSpPr txBox="1"/>
          <p:nvPr/>
        </p:nvSpPr>
        <p:spPr>
          <a:xfrm>
            <a:off x="290837" y="4597637"/>
            <a:ext cx="2608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Rewarding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In-Game Purchases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Levels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Repeatability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D78D-F7D3-AC15-FD1D-A87381D77AC5}"/>
              </a:ext>
            </a:extLst>
          </p:cNvPr>
          <p:cNvSpPr txBox="1"/>
          <p:nvPr/>
        </p:nvSpPr>
        <p:spPr>
          <a:xfrm>
            <a:off x="3288037" y="4656904"/>
            <a:ext cx="260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Repeatability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High Difficulty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D8AA0-F097-CB56-5D31-9D72CACBE22B}"/>
              </a:ext>
            </a:extLst>
          </p:cNvPr>
          <p:cNvSpPr txBox="1"/>
          <p:nvPr/>
        </p:nvSpPr>
        <p:spPr>
          <a:xfrm>
            <a:off x="6285237" y="4716171"/>
            <a:ext cx="2608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Rewarding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In-Game Purchases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Levels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Repeatability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0C466-9D15-8351-A1B9-2EDA829415E4}"/>
              </a:ext>
            </a:extLst>
          </p:cNvPr>
          <p:cNvSpPr txBox="1"/>
          <p:nvPr/>
        </p:nvSpPr>
        <p:spPr>
          <a:xfrm>
            <a:off x="9282437" y="4775438"/>
            <a:ext cx="2608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Repeatability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High Difficulty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A3D19-F33F-90EE-6616-21A7F1471338}"/>
              </a:ext>
            </a:extLst>
          </p:cNvPr>
          <p:cNvSpPr txBox="1"/>
          <p:nvPr/>
        </p:nvSpPr>
        <p:spPr>
          <a:xfrm>
            <a:off x="3415037" y="1100903"/>
            <a:ext cx="26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Repeatability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DEE00-5353-0BFB-8317-2985228F61A1}"/>
              </a:ext>
            </a:extLst>
          </p:cNvPr>
          <p:cNvSpPr txBox="1"/>
          <p:nvPr/>
        </p:nvSpPr>
        <p:spPr>
          <a:xfrm>
            <a:off x="6375400" y="1100903"/>
            <a:ext cx="2608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Friends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Increasing Difficulty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Repeatability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A3713-C085-0289-9F97-5A03A1088118}"/>
              </a:ext>
            </a:extLst>
          </p:cNvPr>
          <p:cNvSpPr txBox="1"/>
          <p:nvPr/>
        </p:nvSpPr>
        <p:spPr>
          <a:xfrm>
            <a:off x="9421463" y="1165885"/>
            <a:ext cx="2608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Competitive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Rewarding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In-Game Purchases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Levels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Friends</a:t>
            </a:r>
          </a:p>
        </p:txBody>
      </p:sp>
    </p:spTree>
    <p:extLst>
      <p:ext uri="{BB962C8B-B14F-4D97-AF65-F5344CB8AC3E}">
        <p14:creationId xmlns:p14="http://schemas.microsoft.com/office/powerpoint/2010/main" val="3037185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DBD39-539F-498C-9079-BA09393E2EB6}"/>
              </a:ext>
            </a:extLst>
          </p:cNvPr>
          <p:cNvSpPr txBox="1"/>
          <p:nvPr/>
        </p:nvSpPr>
        <p:spPr>
          <a:xfrm>
            <a:off x="778770" y="2586002"/>
            <a:ext cx="4589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Competitive</a:t>
            </a:r>
          </a:p>
          <a:p>
            <a:r>
              <a:rPr lang="en-US" sz="3600" dirty="0"/>
              <a:t>Rewarding</a:t>
            </a:r>
          </a:p>
          <a:p>
            <a:r>
              <a:rPr lang="en-US" sz="3600" dirty="0"/>
              <a:t>In-Game Purchases</a:t>
            </a:r>
          </a:p>
          <a:p>
            <a:r>
              <a:rPr lang="en-US" sz="3600" dirty="0"/>
              <a:t>Levels</a:t>
            </a:r>
          </a:p>
          <a:p>
            <a:r>
              <a:rPr lang="en-US" sz="3600" dirty="0"/>
              <a:t>Friends</a:t>
            </a:r>
          </a:p>
          <a:p>
            <a:r>
              <a:rPr lang="en-US" sz="3600" dirty="0"/>
              <a:t>Repeatability</a:t>
            </a:r>
          </a:p>
        </p:txBody>
      </p:sp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5" y="292080"/>
            <a:ext cx="2077025" cy="20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0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DBD39-539F-498C-9079-BA09393E2EB6}"/>
              </a:ext>
            </a:extLst>
          </p:cNvPr>
          <p:cNvSpPr txBox="1"/>
          <p:nvPr/>
        </p:nvSpPr>
        <p:spPr>
          <a:xfrm>
            <a:off x="778770" y="2586002"/>
            <a:ext cx="4589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Competitive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Rewarding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In-Game Purchases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Levels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Friends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Repeatability</a:t>
            </a:r>
          </a:p>
        </p:txBody>
      </p:sp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5" y="292080"/>
            <a:ext cx="2077025" cy="2077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455408-239A-D337-AEE1-3CC8602082EE}"/>
              </a:ext>
            </a:extLst>
          </p:cNvPr>
          <p:cNvSpPr txBox="1"/>
          <p:nvPr/>
        </p:nvSpPr>
        <p:spPr>
          <a:xfrm>
            <a:off x="6096000" y="1443841"/>
            <a:ext cx="5257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 quizzes.</a:t>
            </a:r>
          </a:p>
          <a:p>
            <a:r>
              <a:rPr lang="en-US" sz="2800" dirty="0"/>
              <a:t>Quizzes reward with </a:t>
            </a:r>
            <a:r>
              <a:rPr lang="en-US" sz="2800" dirty="0">
                <a:solidFill>
                  <a:srgbClr val="00B050"/>
                </a:solidFill>
              </a:rPr>
              <a:t>points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experience</a:t>
            </a:r>
            <a:r>
              <a:rPr lang="en-US" sz="2800" dirty="0"/>
              <a:t>.</a:t>
            </a:r>
          </a:p>
          <a:p>
            <a:r>
              <a:rPr lang="en-US" sz="2800" dirty="0">
                <a:solidFill>
                  <a:srgbClr val="00B050"/>
                </a:solidFill>
              </a:rPr>
              <a:t>Points for in-game purchases.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Experience for levels.</a:t>
            </a:r>
          </a:p>
          <a:p>
            <a:r>
              <a:rPr lang="en-US" sz="2800" dirty="0"/>
              <a:t>Level up </a:t>
            </a:r>
            <a:r>
              <a:rPr lang="en-US" sz="2800" dirty="0">
                <a:solidFill>
                  <a:srgbClr val="0070C0"/>
                </a:solidFill>
              </a:rPr>
              <a:t>core skills</a:t>
            </a:r>
            <a:r>
              <a:rPr lang="en-US" sz="2800" dirty="0"/>
              <a:t> for your </a:t>
            </a:r>
            <a:r>
              <a:rPr lang="en-US" sz="2800" dirty="0">
                <a:solidFill>
                  <a:srgbClr val="0070C0"/>
                </a:solidFill>
              </a:rPr>
              <a:t>desired field.</a:t>
            </a:r>
          </a:p>
          <a:p>
            <a:r>
              <a:rPr lang="en-US" sz="2800" dirty="0"/>
              <a:t>Match </a:t>
            </a:r>
            <a:r>
              <a:rPr lang="en-US" sz="2800" dirty="0">
                <a:solidFill>
                  <a:srgbClr val="0070C0"/>
                </a:solidFill>
              </a:rPr>
              <a:t>your skillset </a:t>
            </a:r>
            <a:r>
              <a:rPr lang="en-US" sz="2800" dirty="0"/>
              <a:t>with your </a:t>
            </a:r>
            <a:r>
              <a:rPr lang="en-US" sz="2800" dirty="0">
                <a:solidFill>
                  <a:srgbClr val="0070C0"/>
                </a:solidFill>
              </a:rPr>
              <a:t>desired job skillset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763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DBD39-539F-498C-9079-BA09393E2EB6}"/>
              </a:ext>
            </a:extLst>
          </p:cNvPr>
          <p:cNvSpPr txBox="1"/>
          <p:nvPr/>
        </p:nvSpPr>
        <p:spPr>
          <a:xfrm>
            <a:off x="778770" y="2586002"/>
            <a:ext cx="4589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Competitive</a:t>
            </a:r>
          </a:p>
          <a:p>
            <a:r>
              <a:rPr lang="en-US" sz="3600" dirty="0"/>
              <a:t>Rewarding</a:t>
            </a:r>
          </a:p>
          <a:p>
            <a:r>
              <a:rPr lang="en-US" sz="3600" dirty="0"/>
              <a:t>In-Game Purchases</a:t>
            </a:r>
          </a:p>
          <a:p>
            <a:r>
              <a:rPr lang="en-US" sz="3600" dirty="0"/>
              <a:t>Levels</a:t>
            </a:r>
          </a:p>
          <a:p>
            <a:r>
              <a:rPr lang="en-US" sz="3600" b="1" dirty="0">
                <a:solidFill>
                  <a:srgbClr val="00B050"/>
                </a:solidFill>
              </a:rPr>
              <a:t>Friends</a:t>
            </a:r>
          </a:p>
          <a:p>
            <a:r>
              <a:rPr lang="en-US" sz="3600" b="1" dirty="0">
                <a:solidFill>
                  <a:srgbClr val="00B050"/>
                </a:solidFill>
              </a:rPr>
              <a:t>Repeatability</a:t>
            </a:r>
          </a:p>
        </p:txBody>
      </p:sp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85" y="292080"/>
            <a:ext cx="2077025" cy="2077025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05FB37F-0FCA-ACF7-4683-430BC60D4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664" y="1068126"/>
            <a:ext cx="5937250" cy="183210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C284F95-5424-70FD-F4E9-FF488949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665" y="3759745"/>
            <a:ext cx="5937250" cy="17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78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DBD39-539F-498C-9079-BA09393E2EB6}"/>
              </a:ext>
            </a:extLst>
          </p:cNvPr>
          <p:cNvSpPr txBox="1"/>
          <p:nvPr/>
        </p:nvSpPr>
        <p:spPr>
          <a:xfrm>
            <a:off x="778770" y="2586002"/>
            <a:ext cx="4589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Competitive</a:t>
            </a:r>
          </a:p>
          <a:p>
            <a:r>
              <a:rPr lang="en-US" sz="3600" b="1" dirty="0">
                <a:solidFill>
                  <a:srgbClr val="00B050"/>
                </a:solidFill>
              </a:rPr>
              <a:t>Rewarding</a:t>
            </a:r>
          </a:p>
          <a:p>
            <a:r>
              <a:rPr lang="en-US" sz="3600" dirty="0"/>
              <a:t>In-Game Purchases</a:t>
            </a:r>
          </a:p>
          <a:p>
            <a:r>
              <a:rPr lang="en-US" sz="3600" dirty="0"/>
              <a:t>Levels</a:t>
            </a:r>
          </a:p>
          <a:p>
            <a:r>
              <a:rPr lang="en-US" sz="3600" dirty="0"/>
              <a:t>Friends</a:t>
            </a:r>
          </a:p>
          <a:p>
            <a:r>
              <a:rPr lang="en-US" sz="3600" dirty="0"/>
              <a:t>Repeatability</a:t>
            </a:r>
          </a:p>
        </p:txBody>
      </p:sp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5" y="292080"/>
            <a:ext cx="2077025" cy="2077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CDCC8-2DEE-6D89-E132-9FF8230B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452" y="922866"/>
            <a:ext cx="8801815" cy="9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1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DBD39-539F-498C-9079-BA09393E2EB6}"/>
              </a:ext>
            </a:extLst>
          </p:cNvPr>
          <p:cNvSpPr txBox="1"/>
          <p:nvPr/>
        </p:nvSpPr>
        <p:spPr>
          <a:xfrm>
            <a:off x="778770" y="2586002"/>
            <a:ext cx="4589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Competitive</a:t>
            </a:r>
          </a:p>
          <a:p>
            <a:r>
              <a:rPr lang="en-US" sz="3600" dirty="0"/>
              <a:t>Rewarding</a:t>
            </a:r>
          </a:p>
          <a:p>
            <a:r>
              <a:rPr lang="en-US" sz="3600" b="1" dirty="0">
                <a:solidFill>
                  <a:srgbClr val="00B050"/>
                </a:solidFill>
              </a:rPr>
              <a:t>In-Game Purchases</a:t>
            </a:r>
          </a:p>
          <a:p>
            <a:r>
              <a:rPr lang="en-US" sz="3600" dirty="0"/>
              <a:t>Levels</a:t>
            </a:r>
          </a:p>
          <a:p>
            <a:r>
              <a:rPr lang="en-US" sz="3600" dirty="0"/>
              <a:t>Friends</a:t>
            </a:r>
          </a:p>
          <a:p>
            <a:r>
              <a:rPr lang="en-US" sz="3600" dirty="0"/>
              <a:t>Repeatability</a:t>
            </a:r>
          </a:p>
        </p:txBody>
      </p:sp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5" y="292080"/>
            <a:ext cx="2077025" cy="2077025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A072ED5-36E0-0F11-C5C0-E9A62B85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29" y="1822911"/>
            <a:ext cx="6096001" cy="32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9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DBD39-539F-498C-9079-BA09393E2EB6}"/>
              </a:ext>
            </a:extLst>
          </p:cNvPr>
          <p:cNvSpPr txBox="1"/>
          <p:nvPr/>
        </p:nvSpPr>
        <p:spPr>
          <a:xfrm>
            <a:off x="778770" y="2586002"/>
            <a:ext cx="4589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Competitive</a:t>
            </a:r>
          </a:p>
          <a:p>
            <a:r>
              <a:rPr lang="en-US" sz="3600" dirty="0"/>
              <a:t>Rewarding</a:t>
            </a:r>
          </a:p>
          <a:p>
            <a:r>
              <a:rPr lang="en-US" sz="3600" dirty="0"/>
              <a:t>In-Game Purchases</a:t>
            </a:r>
          </a:p>
          <a:p>
            <a:r>
              <a:rPr lang="en-US" sz="3600" b="1" dirty="0">
                <a:solidFill>
                  <a:srgbClr val="00B050"/>
                </a:solidFill>
              </a:rPr>
              <a:t>Levels</a:t>
            </a:r>
          </a:p>
          <a:p>
            <a:r>
              <a:rPr lang="en-US" sz="3600" dirty="0"/>
              <a:t>Friends</a:t>
            </a:r>
          </a:p>
          <a:p>
            <a:r>
              <a:rPr lang="en-US" sz="3600" dirty="0"/>
              <a:t>Repeatability</a:t>
            </a:r>
          </a:p>
        </p:txBody>
      </p:sp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5" y="292080"/>
            <a:ext cx="2077025" cy="207702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C3B1F4-CAB9-A0BD-8364-D66A634F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7" y="502530"/>
            <a:ext cx="7964248" cy="2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83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DBD39-539F-498C-9079-BA09393E2EB6}"/>
              </a:ext>
            </a:extLst>
          </p:cNvPr>
          <p:cNvSpPr txBox="1"/>
          <p:nvPr/>
        </p:nvSpPr>
        <p:spPr>
          <a:xfrm>
            <a:off x="744903" y="3356469"/>
            <a:ext cx="455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Where they are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C00000"/>
                </a:solidFill>
              </a:rPr>
              <a:t>Where they want to be</a:t>
            </a:r>
          </a:p>
        </p:txBody>
      </p:sp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5" y="292080"/>
            <a:ext cx="2077025" cy="2077025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B75FC3E3-CDB4-D48D-DA39-CF662DF43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68" y="1744023"/>
            <a:ext cx="6055782" cy="336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3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87" y="1660178"/>
            <a:ext cx="2077025" cy="20770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20AF64-8085-C1F7-B9F4-7592CEC71714}"/>
              </a:ext>
            </a:extLst>
          </p:cNvPr>
          <p:cNvSpPr txBox="1">
            <a:spLocks/>
          </p:cNvSpPr>
          <p:nvPr/>
        </p:nvSpPr>
        <p:spPr>
          <a:xfrm>
            <a:off x="4092286" y="3979334"/>
            <a:ext cx="4007425" cy="1218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500" b="1" dirty="0" err="1"/>
              <a:t>Quizi</a:t>
            </a:r>
            <a:endParaRPr lang="en-US" sz="12500" b="1" dirty="0"/>
          </a:p>
        </p:txBody>
      </p:sp>
    </p:spTree>
    <p:extLst>
      <p:ext uri="{BB962C8B-B14F-4D97-AF65-F5344CB8AC3E}">
        <p14:creationId xmlns:p14="http://schemas.microsoft.com/office/powerpoint/2010/main" val="1162212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7" y="170045"/>
            <a:ext cx="1114713" cy="111471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20AF64-8085-C1F7-B9F4-7592CEC71714}"/>
              </a:ext>
            </a:extLst>
          </p:cNvPr>
          <p:cNvSpPr txBox="1">
            <a:spLocks/>
          </p:cNvSpPr>
          <p:nvPr/>
        </p:nvSpPr>
        <p:spPr>
          <a:xfrm>
            <a:off x="1213620" y="298439"/>
            <a:ext cx="1986780" cy="85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err="1"/>
              <a:t>Quizi</a:t>
            </a:r>
            <a:endParaRPr lang="en-US" sz="5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753A6-ED5F-D458-8DF1-9A863CBB52DF}"/>
              </a:ext>
            </a:extLst>
          </p:cNvPr>
          <p:cNvSpPr txBox="1">
            <a:spLocks/>
          </p:cNvSpPr>
          <p:nvPr/>
        </p:nvSpPr>
        <p:spPr>
          <a:xfrm>
            <a:off x="898910" y="2790819"/>
            <a:ext cx="10394180" cy="1276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How does it </a:t>
            </a:r>
            <a:r>
              <a:rPr lang="en-US" sz="6000" b="1" dirty="0">
                <a:solidFill>
                  <a:srgbClr val="00B050"/>
                </a:solidFill>
              </a:rPr>
              <a:t>make money?</a:t>
            </a:r>
          </a:p>
        </p:txBody>
      </p:sp>
    </p:spTree>
    <p:extLst>
      <p:ext uri="{BB962C8B-B14F-4D97-AF65-F5344CB8AC3E}">
        <p14:creationId xmlns:p14="http://schemas.microsoft.com/office/powerpoint/2010/main" val="1632589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DA59B571-5E60-6D05-0162-C90F9F6F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5" y="1504520"/>
            <a:ext cx="10920049" cy="38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4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7" y="170045"/>
            <a:ext cx="1114713" cy="111471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20AF64-8085-C1F7-B9F4-7592CEC71714}"/>
              </a:ext>
            </a:extLst>
          </p:cNvPr>
          <p:cNvSpPr txBox="1">
            <a:spLocks/>
          </p:cNvSpPr>
          <p:nvPr/>
        </p:nvSpPr>
        <p:spPr>
          <a:xfrm>
            <a:off x="1213620" y="298439"/>
            <a:ext cx="1986780" cy="85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err="1"/>
              <a:t>Quizi</a:t>
            </a:r>
            <a:endParaRPr lang="en-US" sz="5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753A6-ED5F-D458-8DF1-9A863CBB52DF}"/>
              </a:ext>
            </a:extLst>
          </p:cNvPr>
          <p:cNvSpPr txBox="1">
            <a:spLocks/>
          </p:cNvSpPr>
          <p:nvPr/>
        </p:nvSpPr>
        <p:spPr>
          <a:xfrm>
            <a:off x="296334" y="1610772"/>
            <a:ext cx="4707466" cy="85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1. Business to Business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DC7727-5B33-4B2C-5A9F-7ED97248612D}"/>
              </a:ext>
            </a:extLst>
          </p:cNvPr>
          <p:cNvSpPr txBox="1">
            <a:spLocks/>
          </p:cNvSpPr>
          <p:nvPr/>
        </p:nvSpPr>
        <p:spPr>
          <a:xfrm>
            <a:off x="6798734" y="1610772"/>
            <a:ext cx="4707466" cy="85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2. Direct to Consumer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41D8CB-B8C5-42EA-61C5-1073E30E56C2}"/>
              </a:ext>
            </a:extLst>
          </p:cNvPr>
          <p:cNvCxnSpPr>
            <a:cxnSpLocks/>
          </p:cNvCxnSpPr>
          <p:nvPr/>
        </p:nvCxnSpPr>
        <p:spPr>
          <a:xfrm>
            <a:off x="6096000" y="2184400"/>
            <a:ext cx="0" cy="37168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620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835E8B7C-CD04-2531-4AA3-D40CB58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7" y="170045"/>
            <a:ext cx="1114713" cy="111471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20AF64-8085-C1F7-B9F4-7592CEC71714}"/>
              </a:ext>
            </a:extLst>
          </p:cNvPr>
          <p:cNvSpPr txBox="1">
            <a:spLocks/>
          </p:cNvSpPr>
          <p:nvPr/>
        </p:nvSpPr>
        <p:spPr>
          <a:xfrm>
            <a:off x="1213620" y="298439"/>
            <a:ext cx="1986780" cy="85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err="1"/>
              <a:t>Quizi</a:t>
            </a:r>
            <a:endParaRPr lang="en-US" sz="5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753A6-ED5F-D458-8DF1-9A863CBB52DF}"/>
              </a:ext>
            </a:extLst>
          </p:cNvPr>
          <p:cNvSpPr txBox="1">
            <a:spLocks/>
          </p:cNvSpPr>
          <p:nvPr/>
        </p:nvSpPr>
        <p:spPr>
          <a:xfrm>
            <a:off x="296334" y="1610772"/>
            <a:ext cx="4707466" cy="85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1. Business to Business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0BACF9-6A86-A223-5E19-616506839368}"/>
              </a:ext>
            </a:extLst>
          </p:cNvPr>
          <p:cNvCxnSpPr>
            <a:cxnSpLocks/>
          </p:cNvCxnSpPr>
          <p:nvPr/>
        </p:nvCxnSpPr>
        <p:spPr>
          <a:xfrm>
            <a:off x="6096000" y="2184400"/>
            <a:ext cx="0" cy="37168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63B7368-523D-8F54-4392-473CA40013D9}"/>
              </a:ext>
            </a:extLst>
          </p:cNvPr>
          <p:cNvSpPr txBox="1">
            <a:spLocks/>
          </p:cNvSpPr>
          <p:nvPr/>
        </p:nvSpPr>
        <p:spPr>
          <a:xfrm>
            <a:off x="855137" y="2468696"/>
            <a:ext cx="4343396" cy="306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2000" dirty="0"/>
              <a:t>Sell to </a:t>
            </a:r>
            <a:r>
              <a:rPr lang="en-US" sz="2000" b="1" dirty="0">
                <a:solidFill>
                  <a:srgbClr val="00B050"/>
                </a:solidFill>
              </a:rPr>
              <a:t>schools</a:t>
            </a:r>
          </a:p>
          <a:p>
            <a:pPr marL="342900" indent="-342900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2000" dirty="0"/>
              <a:t>They </a:t>
            </a:r>
            <a:r>
              <a:rPr lang="en-US" sz="2000" b="1" dirty="0">
                <a:solidFill>
                  <a:srgbClr val="00B050"/>
                </a:solidFill>
              </a:rPr>
              <a:t>control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B050"/>
                </a:solidFill>
              </a:rPr>
              <a:t>quizzes, in-game purchase items, etc</a:t>
            </a:r>
            <a:r>
              <a:rPr lang="en-US" sz="2000" dirty="0">
                <a:solidFill>
                  <a:srgbClr val="00B050"/>
                </a:solidFill>
              </a:rPr>
              <a:t>.</a:t>
            </a:r>
          </a:p>
          <a:p>
            <a:pPr marL="342900" indent="-342900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2000" dirty="0"/>
              <a:t>They take a </a:t>
            </a:r>
            <a:r>
              <a:rPr lang="en-US" sz="2000" b="1" dirty="0">
                <a:solidFill>
                  <a:srgbClr val="00B050"/>
                </a:solidFill>
              </a:rPr>
              <a:t>percentage of the revenue</a:t>
            </a:r>
          </a:p>
          <a:p>
            <a:pPr marL="342900" indent="-342900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2000" dirty="0"/>
              <a:t>Gives money back to schools</a:t>
            </a:r>
          </a:p>
          <a:p>
            <a:pPr marL="342900" indent="-342900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2000" dirty="0"/>
              <a:t>Schools can improve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DC7727-5B33-4B2C-5A9F-7ED97248612D}"/>
              </a:ext>
            </a:extLst>
          </p:cNvPr>
          <p:cNvSpPr txBox="1">
            <a:spLocks/>
          </p:cNvSpPr>
          <p:nvPr/>
        </p:nvSpPr>
        <p:spPr>
          <a:xfrm>
            <a:off x="6798734" y="1610772"/>
            <a:ext cx="4707466" cy="85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2. Direct to Consumer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01E997-0366-A610-19F8-6B8829795B9E}"/>
              </a:ext>
            </a:extLst>
          </p:cNvPr>
          <p:cNvSpPr txBox="1">
            <a:spLocks/>
          </p:cNvSpPr>
          <p:nvPr/>
        </p:nvSpPr>
        <p:spPr>
          <a:xfrm>
            <a:off x="7188201" y="2667000"/>
            <a:ext cx="4707466" cy="252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Free app</a:t>
            </a:r>
            <a:r>
              <a:rPr lang="en-US" sz="2000" dirty="0"/>
              <a:t> for consumers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Make money from </a:t>
            </a:r>
            <a:r>
              <a:rPr lang="en-US" sz="2000" b="1" dirty="0">
                <a:solidFill>
                  <a:srgbClr val="00B050"/>
                </a:solidFill>
              </a:rPr>
              <a:t>in-game purchases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sz="2000" b="1" dirty="0">
              <a:solidFill>
                <a:srgbClr val="00B05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9728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6719D-CFFD-6B80-24AB-C6A981B179BC}"/>
              </a:ext>
            </a:extLst>
          </p:cNvPr>
          <p:cNvSpPr txBox="1"/>
          <p:nvPr/>
        </p:nvSpPr>
        <p:spPr>
          <a:xfrm>
            <a:off x="3670142" y="260014"/>
            <a:ext cx="4851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6FD8C-2DEE-7230-8777-B7D663D58D1A}"/>
              </a:ext>
            </a:extLst>
          </p:cNvPr>
          <p:cNvSpPr txBox="1"/>
          <p:nvPr/>
        </p:nvSpPr>
        <p:spPr>
          <a:xfrm>
            <a:off x="1290693" y="4184313"/>
            <a:ext cx="23963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Ben </a:t>
            </a:r>
          </a:p>
          <a:p>
            <a:pPr algn="ctr"/>
            <a:r>
              <a:rPr lang="en-US" sz="3600" dirty="0" err="1"/>
              <a:t>Snellgrove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B468-E368-C9AE-2E8A-C8A72B8C496B}"/>
              </a:ext>
            </a:extLst>
          </p:cNvPr>
          <p:cNvSpPr txBox="1"/>
          <p:nvPr/>
        </p:nvSpPr>
        <p:spPr>
          <a:xfrm>
            <a:off x="4758267" y="4184314"/>
            <a:ext cx="2709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Kumar </a:t>
            </a:r>
          </a:p>
          <a:p>
            <a:pPr algn="ctr"/>
            <a:r>
              <a:rPr lang="en-US" sz="3600" dirty="0" err="1"/>
              <a:t>Acharjee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50739-7FED-D180-2D27-C0DC1D96F341}"/>
              </a:ext>
            </a:extLst>
          </p:cNvPr>
          <p:cNvSpPr txBox="1"/>
          <p:nvPr/>
        </p:nvSpPr>
        <p:spPr>
          <a:xfrm>
            <a:off x="8538791" y="4184313"/>
            <a:ext cx="306493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Kaleem </a:t>
            </a:r>
          </a:p>
          <a:p>
            <a:pPr algn="ctr"/>
            <a:r>
              <a:rPr lang="en-US" sz="3600" dirty="0"/>
              <a:t>Peeroo</a:t>
            </a:r>
          </a:p>
        </p:txBody>
      </p:sp>
      <p:pic>
        <p:nvPicPr>
          <p:cNvPr id="3074" name="Picture 2" descr="5 &quot;Ben Snellgrove&quot; profiles | LinkedIn">
            <a:extLst>
              <a:ext uri="{FF2B5EF4-FFF2-40B4-BE49-F238E27FC236}">
                <a16:creationId xmlns:a16="http://schemas.microsoft.com/office/drawing/2014/main" id="{1CCC03CF-7FD7-37A5-A38E-352FF055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507" y="2212180"/>
            <a:ext cx="1868753" cy="186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file image">
            <a:extLst>
              <a:ext uri="{FF2B5EF4-FFF2-40B4-BE49-F238E27FC236}">
                <a16:creationId xmlns:a16="http://schemas.microsoft.com/office/drawing/2014/main" id="{8C7C1308-176B-C335-31CC-593EB452A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20" y="2315560"/>
            <a:ext cx="1868753" cy="186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EA97B25-3C13-EC8B-E9F2-8026C89E4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b="37901"/>
          <a:stretch/>
        </p:blipFill>
        <p:spPr bwMode="auto">
          <a:xfrm>
            <a:off x="5209261" y="2182979"/>
            <a:ext cx="2071158" cy="19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39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6719D-CFFD-6B80-24AB-C6A981B179BC}"/>
              </a:ext>
            </a:extLst>
          </p:cNvPr>
          <p:cNvSpPr txBox="1"/>
          <p:nvPr/>
        </p:nvSpPr>
        <p:spPr>
          <a:xfrm>
            <a:off x="3056148" y="4280020"/>
            <a:ext cx="607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Questions?</a:t>
            </a:r>
          </a:p>
        </p:txBody>
      </p:sp>
      <p:pic>
        <p:nvPicPr>
          <p:cNvPr id="2" name="Picture 1" descr="A graphic of a red and blue circle with various icons&#10;&#10;Description automatically generated with medium confidence">
            <a:extLst>
              <a:ext uri="{FF2B5EF4-FFF2-40B4-BE49-F238E27FC236}">
                <a16:creationId xmlns:a16="http://schemas.microsoft.com/office/drawing/2014/main" id="{64016CAD-0EC5-1980-2C40-C7C203D2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87" y="500245"/>
            <a:ext cx="2077025" cy="20770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D2BF97-09E0-8EC1-F983-F6E8E4753603}"/>
              </a:ext>
            </a:extLst>
          </p:cNvPr>
          <p:cNvSpPr txBox="1">
            <a:spLocks/>
          </p:cNvSpPr>
          <p:nvPr/>
        </p:nvSpPr>
        <p:spPr>
          <a:xfrm>
            <a:off x="4092286" y="2819401"/>
            <a:ext cx="4007425" cy="1218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500" dirty="0" err="1">
                <a:solidFill>
                  <a:schemeClr val="bg1">
                    <a:lumMod val="75000"/>
                  </a:schemeClr>
                </a:solidFill>
              </a:rPr>
              <a:t>Quizi</a:t>
            </a:r>
            <a:endParaRPr lang="en-US" sz="125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45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DA59B571-5E60-6D05-0162-C90F9F6F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5" y="1504520"/>
            <a:ext cx="10920049" cy="38489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763D81-C1F6-221F-B707-F251BC0C1A43}"/>
              </a:ext>
            </a:extLst>
          </p:cNvPr>
          <p:cNvSpPr/>
          <p:nvPr/>
        </p:nvSpPr>
        <p:spPr>
          <a:xfrm>
            <a:off x="5740400" y="2480733"/>
            <a:ext cx="5815624" cy="279400"/>
          </a:xfrm>
          <a:prstGeom prst="rect">
            <a:avLst/>
          </a:prstGeom>
          <a:solidFill>
            <a:srgbClr val="FFC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564FD9-8D15-D409-2453-3A4CCD77056C}"/>
              </a:ext>
            </a:extLst>
          </p:cNvPr>
          <p:cNvSpPr/>
          <p:nvPr/>
        </p:nvSpPr>
        <p:spPr>
          <a:xfrm>
            <a:off x="736600" y="2760133"/>
            <a:ext cx="10819424" cy="279400"/>
          </a:xfrm>
          <a:prstGeom prst="rect">
            <a:avLst/>
          </a:prstGeom>
          <a:solidFill>
            <a:srgbClr val="FFC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DA59B571-5E60-6D05-0162-C90F9F6F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5" y="1504520"/>
            <a:ext cx="10920049" cy="38489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763D81-C1F6-221F-B707-F251BC0C1A43}"/>
              </a:ext>
            </a:extLst>
          </p:cNvPr>
          <p:cNvSpPr/>
          <p:nvPr/>
        </p:nvSpPr>
        <p:spPr>
          <a:xfrm>
            <a:off x="736600" y="3327400"/>
            <a:ext cx="5359400" cy="279400"/>
          </a:xfrm>
          <a:prstGeom prst="rect">
            <a:avLst/>
          </a:prstGeom>
          <a:solidFill>
            <a:srgbClr val="FFC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564FD9-8D15-D409-2453-3A4CCD77056C}"/>
              </a:ext>
            </a:extLst>
          </p:cNvPr>
          <p:cNvSpPr/>
          <p:nvPr/>
        </p:nvSpPr>
        <p:spPr>
          <a:xfrm>
            <a:off x="736600" y="3048000"/>
            <a:ext cx="10819424" cy="279400"/>
          </a:xfrm>
          <a:prstGeom prst="rect">
            <a:avLst/>
          </a:prstGeom>
          <a:solidFill>
            <a:srgbClr val="FFC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42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newspaper&#10;&#10;Description automatically generated">
            <a:extLst>
              <a:ext uri="{FF2B5EF4-FFF2-40B4-BE49-F238E27FC236}">
                <a16:creationId xmlns:a16="http://schemas.microsoft.com/office/drawing/2014/main" id="{6FD444C8-7C1C-E837-647D-89B1CBF2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1" y="384398"/>
            <a:ext cx="5204686" cy="3044602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9A0B6282-D481-9467-17D3-0E793145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030" y="922783"/>
            <a:ext cx="6261100" cy="3263900"/>
          </a:xfrm>
          <a:prstGeom prst="rect">
            <a:avLst/>
          </a:prstGeom>
        </p:spPr>
      </p:pic>
      <p:pic>
        <p:nvPicPr>
          <p:cNvPr id="8" name="Picture 7" descr="A close-up of a newspaper&#10;&#10;Description automatically generated">
            <a:extLst>
              <a:ext uri="{FF2B5EF4-FFF2-40B4-BE49-F238E27FC236}">
                <a16:creationId xmlns:a16="http://schemas.microsoft.com/office/drawing/2014/main" id="{C3E2FC58-4981-ABEB-F821-6499F2CC6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59" y="2820943"/>
            <a:ext cx="6388100" cy="2463800"/>
          </a:xfrm>
          <a:prstGeom prst="rect">
            <a:avLst/>
          </a:prstGeom>
        </p:spPr>
      </p:pic>
      <p:pic>
        <p:nvPicPr>
          <p:cNvPr id="10" name="Picture 9" descr="A close-up of a newspaper&#10;&#10;Description automatically generated">
            <a:extLst>
              <a:ext uri="{FF2B5EF4-FFF2-40B4-BE49-F238E27FC236}">
                <a16:creationId xmlns:a16="http://schemas.microsoft.com/office/drawing/2014/main" id="{DD76A45B-9E61-8460-FCDC-CF604B21D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923" y="2655843"/>
            <a:ext cx="6019800" cy="2794000"/>
          </a:xfrm>
          <a:prstGeom prst="rect">
            <a:avLst/>
          </a:prstGeom>
        </p:spPr>
      </p:pic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B974C47C-4203-4F0E-8EEE-0D2E11F2E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784" y="2087763"/>
            <a:ext cx="6743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4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3DC927D-3422-A945-9E5E-40AF18DED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2609" r="11175" b="12889"/>
          <a:stretch/>
        </p:blipFill>
        <p:spPr bwMode="auto">
          <a:xfrm>
            <a:off x="3297252" y="1954850"/>
            <a:ext cx="5597495" cy="29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017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6719D-CFFD-6B80-24AB-C6A981B179BC}"/>
              </a:ext>
            </a:extLst>
          </p:cNvPr>
          <p:cNvSpPr txBox="1"/>
          <p:nvPr/>
        </p:nvSpPr>
        <p:spPr>
          <a:xfrm>
            <a:off x="3589234" y="1563880"/>
            <a:ext cx="378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05D7F39-45C6-1F8E-C3E0-19259E59B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2" y="0"/>
            <a:ext cx="12124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3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6719D-CFFD-6B80-24AB-C6A981B179BC}"/>
              </a:ext>
            </a:extLst>
          </p:cNvPr>
          <p:cNvSpPr txBox="1"/>
          <p:nvPr/>
        </p:nvSpPr>
        <p:spPr>
          <a:xfrm>
            <a:off x="10381718" y="4430392"/>
            <a:ext cx="68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05D7F39-45C6-1F8E-C3E0-19259E59B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24" b="39813"/>
          <a:stretch/>
        </p:blipFill>
        <p:spPr>
          <a:xfrm>
            <a:off x="33632" y="3862699"/>
            <a:ext cx="12124737" cy="264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4BD8BF-A641-0DBD-0B54-CD098CD9E614}"/>
              </a:ext>
            </a:extLst>
          </p:cNvPr>
          <p:cNvSpPr txBox="1"/>
          <p:nvPr/>
        </p:nvSpPr>
        <p:spPr>
          <a:xfrm>
            <a:off x="10381718" y="3190594"/>
            <a:ext cx="64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FCA0F-4C7B-5F31-0212-ADC552067C95}"/>
              </a:ext>
            </a:extLst>
          </p:cNvPr>
          <p:cNvSpPr txBox="1"/>
          <p:nvPr/>
        </p:nvSpPr>
        <p:spPr>
          <a:xfrm>
            <a:off x="9205961" y="4430392"/>
            <a:ext cx="68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CE4C3-A15D-27B2-2D53-C8C39853DA2A}"/>
              </a:ext>
            </a:extLst>
          </p:cNvPr>
          <p:cNvSpPr txBox="1"/>
          <p:nvPr/>
        </p:nvSpPr>
        <p:spPr>
          <a:xfrm>
            <a:off x="8125987" y="4430392"/>
            <a:ext cx="68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5CA0E-541E-EDF7-BFF8-83683981E247}"/>
              </a:ext>
            </a:extLst>
          </p:cNvPr>
          <p:cNvSpPr txBox="1"/>
          <p:nvPr/>
        </p:nvSpPr>
        <p:spPr>
          <a:xfrm>
            <a:off x="7131471" y="4430392"/>
            <a:ext cx="68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5019-2FB0-306B-2C52-1DA607BB7F59}"/>
              </a:ext>
            </a:extLst>
          </p:cNvPr>
          <p:cNvSpPr txBox="1"/>
          <p:nvPr/>
        </p:nvSpPr>
        <p:spPr>
          <a:xfrm>
            <a:off x="6167211" y="4430392"/>
            <a:ext cx="68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87192-AA3D-AD34-3239-0F2671ADE0E0}"/>
              </a:ext>
            </a:extLst>
          </p:cNvPr>
          <p:cNvSpPr txBox="1"/>
          <p:nvPr/>
        </p:nvSpPr>
        <p:spPr>
          <a:xfrm>
            <a:off x="5285393" y="4435925"/>
            <a:ext cx="68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245247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333</Words>
  <Application>Microsoft Macintosh PowerPoint</Application>
  <PresentationFormat>Widescreen</PresentationFormat>
  <Paragraphs>161</Paragraphs>
  <Slides>33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Wingdings</vt:lpstr>
      <vt:lpstr>Office Theme</vt:lpstr>
      <vt:lpstr>Quizi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Peeroo, Kaleem</dc:creator>
  <cp:lastModifiedBy>Peeroo, Kaleem</cp:lastModifiedBy>
  <cp:revision>302</cp:revision>
  <dcterms:created xsi:type="dcterms:W3CDTF">2023-12-05T19:35:10Z</dcterms:created>
  <dcterms:modified xsi:type="dcterms:W3CDTF">2023-12-06T06:24:44Z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c24981-b6df-48f8-949b-0896357b9b03_Enabled">
    <vt:lpwstr>true</vt:lpwstr>
  </property>
  <property fmtid="{D5CDD505-2E9C-101B-9397-08002B2CF9AE}" pid="3" name="MSIP_Label_06c24981-b6df-48f8-949b-0896357b9b03_SetDate">
    <vt:lpwstr>2023-12-05T19:35:24Z</vt:lpwstr>
  </property>
  <property fmtid="{D5CDD505-2E9C-101B-9397-08002B2CF9AE}" pid="4" name="MSIP_Label_06c24981-b6df-48f8-949b-0896357b9b03_Method">
    <vt:lpwstr>Standard</vt:lpwstr>
  </property>
  <property fmtid="{D5CDD505-2E9C-101B-9397-08002B2CF9AE}" pid="5" name="MSIP_Label_06c24981-b6df-48f8-949b-0896357b9b03_Name">
    <vt:lpwstr>Official</vt:lpwstr>
  </property>
  <property fmtid="{D5CDD505-2E9C-101B-9397-08002B2CF9AE}" pid="6" name="MSIP_Label_06c24981-b6df-48f8-949b-0896357b9b03_SiteId">
    <vt:lpwstr>dd615949-5bd0-4da0-ac52-28ef8d336373</vt:lpwstr>
  </property>
  <property fmtid="{D5CDD505-2E9C-101B-9397-08002B2CF9AE}" pid="7" name="MSIP_Label_06c24981-b6df-48f8-949b-0896357b9b03_ActionId">
    <vt:lpwstr>0731b2ff-979e-4112-a946-1f5c9405c2c0</vt:lpwstr>
  </property>
  <property fmtid="{D5CDD505-2E9C-101B-9397-08002B2CF9AE}" pid="8" name="MSIP_Label_06c24981-b6df-48f8-949b-0896357b9b03_ContentBits">
    <vt:lpwstr>0</vt:lpwstr>
  </property>
</Properties>
</file>